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69" r:id="rId5"/>
    <p:sldId id="271" r:id="rId6"/>
    <p:sldId id="25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7"/>
    <a:srgbClr val="555869"/>
    <a:srgbClr val="0472BA"/>
    <a:srgbClr val="00925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6BCBD-AA77-B5F8-A699-1211D2F60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661F5B-D6EC-DF10-A3C1-760AF6833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7F5B1-026C-9E6E-F973-6E5EAC4F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C1EAD8-4EDC-9A21-5321-B61F4604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9C3A52-15F1-8FB1-64F5-85D54702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9336D-4D23-0615-0887-549CC68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90B2E3-84C5-8319-92AF-4E1BAD7C3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37863-AE4D-7587-9837-C6B42B0F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7262FA-E5A8-9ADE-F2DA-E34B95A3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53D2B5-8671-8AEB-B9B0-84871016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90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F02551-DF06-9518-781B-F98F2D8CD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3AA3E5-0659-81A0-BAD9-18623A087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E117EA-1FE3-227B-7717-132FB44F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9FCD61-521F-2F5F-3FEA-1892BB4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02D0F-2DC9-5174-E8C2-622E629E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4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8752F-0571-FA26-D7E4-2914FC9C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A1AC6-3A11-F1FC-3BF0-FAF620D57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E740D4-BA48-0AF9-9746-5DBC2BD2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0B4A7D-1408-9161-80DF-A455EBD7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97A73B-66F8-62A5-3AC6-5474AF42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7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CF987-BD46-561F-6E3A-719345DE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E149E4-D1DD-9453-FF4A-DB7FFF29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5E90DD-CE25-A42E-826A-19DEEFA1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F0B5A-979E-ACDA-47EF-8CD227DE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4BE390-0EC9-BF0C-5CE9-62BDD53F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74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2D68-2E2F-6825-7E0C-49335672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7A935-8462-8ED5-1B0E-365B29B1A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87E7E4-1478-EBA6-0570-59DED30A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BB140E-A07C-2D8A-5DD0-2630CABC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87EF0A-8B04-B6BA-C44A-8241F7BF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0056EF-ED28-6595-10B0-E5627716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2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0F25-1EBF-438E-1B4F-DC5FEDC2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7CFD77-6870-D314-E561-817CAFBC9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D43DF1-2E50-6137-33A1-092F37FF9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6F991B-ACC5-23F1-95A5-1A0546787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D80924-EE9C-AF2B-4147-61885545D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1133FD-A6AE-BC52-C421-6BE779B2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70A418-68D7-A8EC-0929-3D870CE6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C6BDFF-1493-3DA7-BA4B-CF17D5F5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7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2F92A-BE1C-3036-2C49-C96998A1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A62BF5-0EA2-77BA-5DC7-B30992BE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7D58E1-DDC5-1ED9-ADD7-AF12F0E9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3AA596-CAF7-7057-F8D2-EF80DF41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40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B4BED3-FBAE-73AF-15C2-4319D8B4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B6B6D0-9189-B267-C011-6D487AD8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8329F4-168B-DA05-62F0-BDDC37DF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29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809A1-2BAE-CC2A-B282-C4936145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0D50B9-EBE8-A446-2EFB-F240665E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43F99E-8739-4A0F-5C2B-F95916C5D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86090F-CCA5-0FCB-5471-EA89FCD2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A62FC3-55B8-4501-1EF0-7F775098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8FBEF2-AA9E-C913-8B1C-77AA6043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84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50420-4335-AE79-FA10-514E03A0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89C1C1-11B8-69C6-DA35-D244601C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75A41C-13F1-056E-C223-7EE9E00F5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EE834F-6900-B9D8-9591-893E5BC9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F6382E-E23B-BA21-9326-18907DC2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95CF3-8C1B-A1F2-E2F2-B9A83A4F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3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5292D3-5992-E6FD-BAD1-8B32D5B9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EBEAE-44FC-8FED-BADB-FB745576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F6383F-9561-5A64-1583-5C1D54691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F76A-C2BC-4F80-A4B3-8A4867BB4B80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1F825F-7F3A-6B6D-2DF9-70D8A85A4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B4E9C-4CFD-339E-15C2-EAD342FCC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C7CF-15A8-4FBE-9E06-1BB184BC4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z.linkedin.com/company/quantum-a.s.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QuantumasVyskov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https://quantumas.cz/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7C1ED31-A893-3BAA-BC36-FD8DAC1F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600824-7551-74F5-D356-54C555C01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3" y="658953"/>
            <a:ext cx="5340000" cy="51844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0B8E446-BA1A-3C7A-DC50-82432B040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394" y="-215472"/>
            <a:ext cx="3556492" cy="34529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5A2BB6-1FA5-217B-8556-7F531CE2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94" y="4106406"/>
            <a:ext cx="9144000" cy="2173403"/>
          </a:xfrm>
        </p:spPr>
        <p:txBody>
          <a:bodyPr>
            <a:normAutofit fontScale="90000"/>
          </a:bodyPr>
          <a:lstStyle/>
          <a:p>
            <a:pPr algn="l"/>
            <a:r>
              <a:rPr lang="cs-CZ" sz="5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ZMĚNA</a:t>
            </a:r>
            <a:br>
              <a:rPr lang="cs-CZ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cs-CZ" sz="8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 výrobním sortimentu</a:t>
            </a:r>
            <a:endParaRPr lang="en-US" sz="8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7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84DE87A7-CD2E-CAE1-7F9E-82C3462DA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021" y="2081264"/>
            <a:ext cx="8491979" cy="477673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64796D5-701D-23A5-E552-1D89F746C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42"/>
            <a:ext cx="12192000" cy="20795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A601CB-0A76-C6C4-A8B8-A579392583E9}"/>
              </a:ext>
            </a:extLst>
          </p:cNvPr>
          <p:cNvSpPr txBox="1">
            <a:spLocks/>
          </p:cNvSpPr>
          <p:nvPr/>
        </p:nvSpPr>
        <p:spPr>
          <a:xfrm>
            <a:off x="403479" y="2257082"/>
            <a:ext cx="9500917" cy="440120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Zrušený výrobek: </a:t>
            </a:r>
            <a:r>
              <a:rPr lang="cs-CZ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Q7EU-13-KMZ/E , kód: 3211079</a:t>
            </a: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výrobek zrušen a již nelze dodat</a:t>
            </a:r>
            <a:br>
              <a:rPr lang="cs-CZ" sz="2000" dirty="0">
                <a:solidFill>
                  <a:srgbClr val="55586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Nahrazující produkt: </a:t>
            </a:r>
            <a:r>
              <a:rPr lang="cs-CZ" sz="2000" b="1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Q7EU-13-KRS/E , kód: 3211242</a:t>
            </a: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předpokládaná dostupnost konec 4/2024</a:t>
            </a: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endParaRPr lang="cs-CZ" sz="2000" dirty="0">
              <a:solidFill>
                <a:srgbClr val="555869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endParaRPr lang="cs-CZ" sz="2000" dirty="0">
              <a:solidFill>
                <a:srgbClr val="55586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Zrušený výrobek: </a:t>
            </a:r>
            <a:r>
              <a:rPr lang="cs-CZ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Q7EU-20-KMZ/E , kód: 3211080</a:t>
            </a: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výrobek zrušen a již nelze dodat</a:t>
            </a:r>
            <a:br>
              <a:rPr lang="cs-CZ" sz="2000" dirty="0">
                <a:solidFill>
                  <a:srgbClr val="55586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Nahrazující produkt: </a:t>
            </a:r>
            <a:r>
              <a:rPr lang="cs-CZ" sz="2000" b="1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Q7EU-20-KRS/E , kód: 3211243</a:t>
            </a: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předpokládaná dostupnost konec 4/2024</a:t>
            </a: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endParaRPr lang="cs-CZ" sz="2000" dirty="0">
              <a:solidFill>
                <a:srgbClr val="555869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endParaRPr lang="cs-CZ" sz="2000" dirty="0">
              <a:solidFill>
                <a:srgbClr val="555869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Zrušený výrobek: </a:t>
            </a:r>
            <a:r>
              <a:rPr lang="cs-CZ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Q7EU-25-KMZ/E , kód: 3211081</a:t>
            </a: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výrobek pouze </a:t>
            </a: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vyprodání zásob</a:t>
            </a:r>
            <a:br>
              <a:rPr lang="cs-CZ" sz="2000" dirty="0">
                <a:solidFill>
                  <a:srgbClr val="55586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Nahrazující produkt: </a:t>
            </a:r>
            <a:r>
              <a:rPr lang="cs-CZ" sz="2000" b="1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Q7EU-25-KRS/E , kód: 3211244</a:t>
            </a: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předpokládaná dostupnost konec 4/2024</a:t>
            </a: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endParaRPr lang="cs-CZ" sz="2000" dirty="0">
              <a:solidFill>
                <a:srgbClr val="555869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endParaRPr lang="cs-CZ" sz="2000" dirty="0">
              <a:solidFill>
                <a:srgbClr val="55586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60000" algn="l">
              <a:lnSpc>
                <a:spcPct val="100000"/>
              </a:lnSpc>
              <a:buSzPct val="200000"/>
              <a:buBlip>
                <a:blip r:embed="rId4"/>
              </a:buBlip>
            </a:pP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Zrušený výrobek: </a:t>
            </a:r>
            <a:r>
              <a:rPr lang="cs-CZ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Q7EU-30-KMZ/E , kód: 3211082</a:t>
            </a:r>
            <a:r>
              <a:rPr lang="cs-CZ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výrobek pouze do vyprodání zásob</a:t>
            </a:r>
            <a:br>
              <a:rPr lang="cs-CZ" sz="2000" dirty="0">
                <a:solidFill>
                  <a:srgbClr val="55586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Nahrazující produkt: </a:t>
            </a:r>
            <a:r>
              <a:rPr lang="cs-CZ" sz="2000" b="1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Q7EU-30-KRS/E , kód: 3211245</a:t>
            </a:r>
            <a:r>
              <a:rPr lang="cs-CZ" sz="2000" dirty="0">
                <a:solidFill>
                  <a:srgbClr val="5558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předpokládaná dostupnost konec 4/2024</a:t>
            </a:r>
            <a:endParaRPr lang="cs-CZ" sz="2000" dirty="0">
              <a:solidFill>
                <a:srgbClr val="55586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F3995B-8C98-4920-E805-BA9BAAC8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79" y="744793"/>
            <a:ext cx="7538527" cy="106925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Plynové ohřívače vody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111479F-513A-D8FC-9AEC-279B161D818B}"/>
              </a:ext>
            </a:extLst>
          </p:cNvPr>
          <p:cNvGrpSpPr/>
          <p:nvPr/>
        </p:nvGrpSpPr>
        <p:grpSpPr>
          <a:xfrm>
            <a:off x="7743403" y="608493"/>
            <a:ext cx="4340441" cy="1227680"/>
            <a:chOff x="7743403" y="608493"/>
            <a:chExt cx="4340441" cy="122768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AA04B462-8C2E-2044-B0DC-AAB06F828DCA}"/>
                </a:ext>
              </a:extLst>
            </p:cNvPr>
            <p:cNvSpPr txBox="1">
              <a:spLocks/>
            </p:cNvSpPr>
            <p:nvPr/>
          </p:nvSpPr>
          <p:spPr>
            <a:xfrm>
              <a:off x="7743403" y="608493"/>
              <a:ext cx="4340441" cy="62299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cs-CZ" sz="5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Q7EU-KMZ/E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A6C95BD-93D8-32A9-32E1-EB3F946CE031}"/>
                </a:ext>
              </a:extLst>
            </p:cNvPr>
            <p:cNvSpPr txBox="1">
              <a:spLocks/>
            </p:cNvSpPr>
            <p:nvPr/>
          </p:nvSpPr>
          <p:spPr>
            <a:xfrm>
              <a:off x="7777635" y="1240932"/>
              <a:ext cx="4061836" cy="5952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cs-CZ" sz="29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Q7EU-KRS/E</a:t>
              </a:r>
              <a:endParaRPr lang="en-US" sz="29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47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7E29F59-AE30-5382-272C-03E57F5F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42"/>
            <a:ext cx="12192000" cy="207952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F43FDFEA-39F2-217E-99F0-5DA9548A7941}"/>
              </a:ext>
            </a:extLst>
          </p:cNvPr>
          <p:cNvGrpSpPr/>
          <p:nvPr/>
        </p:nvGrpSpPr>
        <p:grpSpPr>
          <a:xfrm>
            <a:off x="7815990" y="369759"/>
            <a:ext cx="4340441" cy="1227680"/>
            <a:chOff x="7743403" y="608493"/>
            <a:chExt cx="4340441" cy="1227680"/>
          </a:xfrm>
        </p:grpSpPr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EBC3FCA7-E62A-D66D-FB85-A4DDD945807D}"/>
                </a:ext>
              </a:extLst>
            </p:cNvPr>
            <p:cNvSpPr txBox="1">
              <a:spLocks/>
            </p:cNvSpPr>
            <p:nvPr/>
          </p:nvSpPr>
          <p:spPr>
            <a:xfrm>
              <a:off x="7743403" y="608493"/>
              <a:ext cx="4340441" cy="62299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cs-CZ" sz="5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Q7EU-KMZ/E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E533A730-9E19-DE2F-E41B-185ACFDA786C}"/>
                </a:ext>
              </a:extLst>
            </p:cNvPr>
            <p:cNvSpPr txBox="1">
              <a:spLocks/>
            </p:cNvSpPr>
            <p:nvPr/>
          </p:nvSpPr>
          <p:spPr>
            <a:xfrm>
              <a:off x="7777635" y="1240932"/>
              <a:ext cx="4061836" cy="5952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cs-CZ" sz="2900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Zrušený</a:t>
              </a:r>
              <a:r>
                <a:rPr lang="cs-CZ" sz="29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závěsný zásobníkový ohřívač vody</a:t>
              </a:r>
              <a:endParaRPr lang="en-US" sz="29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Immagine 3">
            <a:extLst>
              <a:ext uri="{FF2B5EF4-FFF2-40B4-BE49-F238E27FC236}">
                <a16:creationId xmlns:a16="http://schemas.microsoft.com/office/drawing/2014/main" id="{54748029-07DB-D930-1EDC-EAF90F63F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07"/>
          <a:stretch/>
        </p:blipFill>
        <p:spPr>
          <a:xfrm>
            <a:off x="416820" y="1002198"/>
            <a:ext cx="2146435" cy="3457555"/>
          </a:xfrm>
          <a:prstGeom prst="rect">
            <a:avLst/>
          </a:prstGeom>
        </p:spPr>
      </p:pic>
      <p:sp>
        <p:nvSpPr>
          <p:cNvPr id="15" name="CasellaDiTesto 9">
            <a:extLst>
              <a:ext uri="{FF2B5EF4-FFF2-40B4-BE49-F238E27FC236}">
                <a16:creationId xmlns:a16="http://schemas.microsoft.com/office/drawing/2014/main" id="{B7BD52CA-FD63-1F6C-674A-6DC937677DDD}"/>
              </a:ext>
            </a:extLst>
          </p:cNvPr>
          <p:cNvSpPr txBox="1"/>
          <p:nvPr/>
        </p:nvSpPr>
        <p:spPr>
          <a:xfrm>
            <a:off x="8219973" y="6194053"/>
            <a:ext cx="3532473" cy="3077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Arial Narrow" panose="020B0606020202030204" pitchFamily="34" charset="0"/>
              </a:rPr>
              <a:t>* </a:t>
            </a:r>
            <a:r>
              <a:rPr lang="cs-CZ" sz="1400" i="1" dirty="0">
                <a:latin typeface="Arial Narrow" panose="020B0606020202030204" pitchFamily="34" charset="0"/>
              </a:rPr>
              <a:t>Všechny rozměry vyjádřeny v </a:t>
            </a:r>
            <a:r>
              <a:rPr lang="en-US" sz="1400" i="1" dirty="0">
                <a:latin typeface="Arial Narrow" panose="020B0606020202030204" pitchFamily="34" charset="0"/>
              </a:rPr>
              <a:t>mm</a:t>
            </a: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0719E54E-FB1E-65A9-B5A6-5353FF579146}"/>
              </a:ext>
            </a:extLst>
          </p:cNvPr>
          <p:cNvSpPr txBox="1"/>
          <p:nvPr/>
        </p:nvSpPr>
        <p:spPr>
          <a:xfrm>
            <a:off x="5222638" y="3013502"/>
            <a:ext cx="6529808" cy="830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Arial Narrow" panose="020B0606020202030204" pitchFamily="34" charset="0"/>
              </a:rPr>
              <a:t>Plynová armatura na těle ohřívače,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připojení plynu z boku armatury.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9AD1E5E4-34C5-6796-21CD-62D701615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95"/>
          <a:stretch/>
        </p:blipFill>
        <p:spPr>
          <a:xfrm>
            <a:off x="2973262" y="1002198"/>
            <a:ext cx="1823053" cy="3457555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AF9F9F3B-98EA-31B4-47D9-2931B1206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86921"/>
              </p:ext>
            </p:extLst>
          </p:nvPr>
        </p:nvGraphicFramePr>
        <p:xfrm>
          <a:off x="433134" y="4776737"/>
          <a:ext cx="11319312" cy="1090888"/>
        </p:xfrm>
        <a:graphic>
          <a:graphicData uri="http://schemas.openxmlformats.org/drawingml/2006/table">
            <a:tbl>
              <a:tblPr/>
              <a:tblGrid>
                <a:gridCol w="943276">
                  <a:extLst>
                    <a:ext uri="{9D8B030D-6E8A-4147-A177-3AD203B41FA5}">
                      <a16:colId xmlns:a16="http://schemas.microsoft.com/office/drawing/2014/main" val="1796330054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276904432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528814084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695724250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635647491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791481731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224855020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1182979384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2810312999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1966129451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1052130205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2360948523"/>
                    </a:ext>
                  </a:extLst>
                </a:gridCol>
              </a:tblGrid>
              <a:tr h="238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97950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Q7EU-13-KMZ/E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/ 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48636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Q7EU-20-KMZ/E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/ 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02585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Q7EU-25-KMZ/E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/ 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57876"/>
                  </a:ext>
                </a:extLst>
              </a:tr>
              <a:tr h="2131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Q7EU-30-KMZ/E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/ 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19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72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7E29F59-AE30-5382-272C-03E57F5F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42"/>
            <a:ext cx="12192000" cy="2079522"/>
          </a:xfrm>
          <a:prstGeom prst="rect">
            <a:avLst/>
          </a:prstGeom>
        </p:spPr>
      </p:pic>
      <p:pic>
        <p:nvPicPr>
          <p:cNvPr id="2" name="Immagine 4">
            <a:extLst>
              <a:ext uri="{FF2B5EF4-FFF2-40B4-BE49-F238E27FC236}">
                <a16:creationId xmlns:a16="http://schemas.microsoft.com/office/drawing/2014/main" id="{16A38200-F3EA-989B-1088-578711D6B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632"/>
          <a:stretch/>
        </p:blipFill>
        <p:spPr>
          <a:xfrm>
            <a:off x="371780" y="944269"/>
            <a:ext cx="2789062" cy="3524498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EF9776E-1E08-9754-8476-EA41DB239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43164"/>
              </p:ext>
            </p:extLst>
          </p:nvPr>
        </p:nvGraphicFramePr>
        <p:xfrm>
          <a:off x="430592" y="4739918"/>
          <a:ext cx="11312892" cy="1090888"/>
        </p:xfrm>
        <a:graphic>
          <a:graphicData uri="http://schemas.openxmlformats.org/drawingml/2006/table">
            <a:tbl>
              <a:tblPr/>
              <a:tblGrid>
                <a:gridCol w="942741">
                  <a:extLst>
                    <a:ext uri="{9D8B030D-6E8A-4147-A177-3AD203B41FA5}">
                      <a16:colId xmlns:a16="http://schemas.microsoft.com/office/drawing/2014/main" val="3254892926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2556597219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613490756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573736147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3959835416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54793004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389007956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59692680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465365625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9663729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070687071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656581341"/>
                    </a:ext>
                  </a:extLst>
                </a:gridCol>
              </a:tblGrid>
              <a:tr h="226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291599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Q7EU-13-KRS/E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33949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Q7EU-20-KRS/E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11075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Q7EU-25-KRS/E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69260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Q7EU-30-KRS/E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G3/4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G1/2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5809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480A239-9DD0-8FE2-DAE1-DBA58CC9AB93}"/>
              </a:ext>
            </a:extLst>
          </p:cNvPr>
          <p:cNvSpPr txBox="1">
            <a:spLocks/>
          </p:cNvSpPr>
          <p:nvPr/>
        </p:nvSpPr>
        <p:spPr>
          <a:xfrm>
            <a:off x="7758384" y="953713"/>
            <a:ext cx="4061836" cy="595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Nahrazující</a:t>
            </a:r>
            <a:r>
              <a:rPr lang="cs-CZ" sz="29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závěsný zásobníkový ohřívač vody</a:t>
            </a:r>
            <a:endParaRPr lang="en-US" sz="29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B5EA2-4AF7-4EDF-40E0-79438F18A589}"/>
              </a:ext>
            </a:extLst>
          </p:cNvPr>
          <p:cNvSpPr txBox="1">
            <a:spLocks/>
          </p:cNvSpPr>
          <p:nvPr/>
        </p:nvSpPr>
        <p:spPr>
          <a:xfrm>
            <a:off x="7724152" y="321274"/>
            <a:ext cx="4340441" cy="622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Q7EU-KRS/E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F3EE501A-C981-0BD8-77C6-1184EC8FB440}"/>
              </a:ext>
            </a:extLst>
          </p:cNvPr>
          <p:cNvSpPr txBox="1"/>
          <p:nvPr/>
        </p:nvSpPr>
        <p:spPr>
          <a:xfrm>
            <a:off x="8211011" y="6228949"/>
            <a:ext cx="3532473" cy="3077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Arial Narrow" panose="020B0606020202030204" pitchFamily="34" charset="0"/>
              </a:rPr>
              <a:t>* </a:t>
            </a:r>
            <a:r>
              <a:rPr lang="cs-CZ" sz="1400" i="1" dirty="0">
                <a:latin typeface="Arial Narrow" panose="020B0606020202030204" pitchFamily="34" charset="0"/>
              </a:rPr>
              <a:t>Všechny rozměry vyjádřeny v </a:t>
            </a:r>
            <a:r>
              <a:rPr lang="en-US" sz="1400" i="1" dirty="0">
                <a:latin typeface="Arial Narrow" panose="020B0606020202030204" pitchFamily="34" charset="0"/>
              </a:rPr>
              <a:t>mm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A3FA4F-E6DB-94BD-057E-A25924425E84}"/>
              </a:ext>
            </a:extLst>
          </p:cNvPr>
          <p:cNvSpPr txBox="1"/>
          <p:nvPr/>
        </p:nvSpPr>
        <p:spPr>
          <a:xfrm>
            <a:off x="6083434" y="2995092"/>
            <a:ext cx="5647484" cy="830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Arial Narrow" panose="020B0606020202030204" pitchFamily="34" charset="0"/>
              </a:rPr>
              <a:t>Plynová armatura na spodní straně ohřívače, připojení plynu zezadu.</a:t>
            </a:r>
          </a:p>
        </p:txBody>
      </p:sp>
      <p:pic>
        <p:nvPicPr>
          <p:cNvPr id="11" name="Immagine 4">
            <a:extLst>
              <a:ext uri="{FF2B5EF4-FFF2-40B4-BE49-F238E27FC236}">
                <a16:creationId xmlns:a16="http://schemas.microsoft.com/office/drawing/2014/main" id="{FC3308B7-5688-E045-53E0-87987B64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36"/>
          <a:stretch/>
        </p:blipFill>
        <p:spPr>
          <a:xfrm>
            <a:off x="3471335" y="944269"/>
            <a:ext cx="2301606" cy="3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8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7E29F59-AE30-5382-272C-03E57F5F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42"/>
            <a:ext cx="12192000" cy="2079522"/>
          </a:xfrm>
          <a:prstGeom prst="rect">
            <a:avLst/>
          </a:prstGeom>
        </p:spPr>
      </p:pic>
      <p:pic>
        <p:nvPicPr>
          <p:cNvPr id="2" name="Immagine 4">
            <a:extLst>
              <a:ext uri="{FF2B5EF4-FFF2-40B4-BE49-F238E27FC236}">
                <a16:creationId xmlns:a16="http://schemas.microsoft.com/office/drawing/2014/main" id="{16A38200-F3EA-989B-1088-578711D6B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632"/>
          <a:stretch/>
        </p:blipFill>
        <p:spPr>
          <a:xfrm>
            <a:off x="7043473" y="895149"/>
            <a:ext cx="2598402" cy="3283563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B2F0F13-D09B-D0B9-3940-4ED94B1D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8680"/>
              </p:ext>
            </p:extLst>
          </p:nvPr>
        </p:nvGraphicFramePr>
        <p:xfrm>
          <a:off x="430592" y="5407349"/>
          <a:ext cx="11312892" cy="990049"/>
        </p:xfrm>
        <a:graphic>
          <a:graphicData uri="http://schemas.openxmlformats.org/drawingml/2006/table">
            <a:tbl>
              <a:tblPr/>
              <a:tblGrid>
                <a:gridCol w="942741">
                  <a:extLst>
                    <a:ext uri="{9D8B030D-6E8A-4147-A177-3AD203B41FA5}">
                      <a16:colId xmlns:a16="http://schemas.microsoft.com/office/drawing/2014/main" val="3254892926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2556597219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613490756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573736147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3959835416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54793004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389007956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59692680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465365625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96637298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070687071"/>
                    </a:ext>
                  </a:extLst>
                </a:gridCol>
                <a:gridCol w="942741">
                  <a:extLst>
                    <a:ext uri="{9D8B030D-6E8A-4147-A177-3AD203B41FA5}">
                      <a16:colId xmlns:a16="http://schemas.microsoft.com/office/drawing/2014/main" val="1656581341"/>
                    </a:ext>
                  </a:extLst>
                </a:gridCol>
              </a:tblGrid>
              <a:tr h="200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B+G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291599"/>
                  </a:ext>
                </a:extLst>
              </a:tr>
              <a:tr h="1974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Q7EU-13-KRS/E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33949"/>
                  </a:ext>
                </a:extLst>
              </a:tr>
              <a:tr h="1974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Q7EU-20-KRS/E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11075"/>
                  </a:ext>
                </a:extLst>
              </a:tr>
              <a:tr h="1974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Q7EU-25-KRS/E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69260"/>
                  </a:ext>
                </a:extLst>
              </a:tr>
              <a:tr h="1974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Q7EU-30-KRS/E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58096"/>
                  </a:ext>
                </a:extLst>
              </a:tr>
            </a:tbl>
          </a:graphicData>
        </a:graphic>
      </p:graphicFrame>
      <p:sp>
        <p:nvSpPr>
          <p:cNvPr id="7" name="CasellaDiTesto 9">
            <a:extLst>
              <a:ext uri="{FF2B5EF4-FFF2-40B4-BE49-F238E27FC236}">
                <a16:creationId xmlns:a16="http://schemas.microsoft.com/office/drawing/2014/main" id="{F3EE501A-C981-0BD8-77C6-1184EC8FB440}"/>
              </a:ext>
            </a:extLst>
          </p:cNvPr>
          <p:cNvSpPr txBox="1"/>
          <p:nvPr/>
        </p:nvSpPr>
        <p:spPr>
          <a:xfrm>
            <a:off x="8219973" y="6475460"/>
            <a:ext cx="3532473" cy="3077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Arial Narrow" panose="020B0606020202030204" pitchFamily="34" charset="0"/>
              </a:rPr>
              <a:t>* </a:t>
            </a:r>
            <a:r>
              <a:rPr lang="cs-CZ" sz="1400" i="1" dirty="0">
                <a:latin typeface="Arial Narrow" panose="020B0606020202030204" pitchFamily="34" charset="0"/>
              </a:rPr>
              <a:t>Všechny rozměry vyjádřeny v </a:t>
            </a:r>
            <a:r>
              <a:rPr lang="en-US" sz="1400" i="1" dirty="0">
                <a:latin typeface="Arial Narrow" panose="020B0606020202030204" pitchFamily="34" charset="0"/>
              </a:rPr>
              <a:t>mm</a:t>
            </a:r>
          </a:p>
        </p:txBody>
      </p:sp>
      <p:pic>
        <p:nvPicPr>
          <p:cNvPr id="11" name="Immagine 4">
            <a:extLst>
              <a:ext uri="{FF2B5EF4-FFF2-40B4-BE49-F238E27FC236}">
                <a16:creationId xmlns:a16="http://schemas.microsoft.com/office/drawing/2014/main" id="{FC3308B7-5688-E045-53E0-87987B64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36"/>
          <a:stretch/>
        </p:blipFill>
        <p:spPr>
          <a:xfrm>
            <a:off x="9641875" y="895149"/>
            <a:ext cx="2101609" cy="3218240"/>
          </a:xfrm>
          <a:prstGeom prst="rect">
            <a:avLst/>
          </a:prstGeom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8C5171DA-EB47-F073-F815-BAA95F261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607"/>
          <a:stretch/>
        </p:blipFill>
        <p:spPr>
          <a:xfrm>
            <a:off x="430592" y="268330"/>
            <a:ext cx="2443342" cy="3935824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id="{58F75F36-B54A-D640-0FDB-AAAB1D7E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95"/>
          <a:stretch/>
        </p:blipFill>
        <p:spPr>
          <a:xfrm>
            <a:off x="2876480" y="268330"/>
            <a:ext cx="2075228" cy="393582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47D2951-2EA1-431C-BE2C-10BF848B734C}"/>
              </a:ext>
            </a:extLst>
          </p:cNvPr>
          <p:cNvSpPr txBox="1"/>
          <p:nvPr/>
        </p:nvSpPr>
        <p:spPr>
          <a:xfrm>
            <a:off x="2332853" y="333686"/>
            <a:ext cx="1350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Q7EU-KMZ/E</a:t>
            </a:r>
            <a:endParaRPr lang="en-US" sz="18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3D61FB9-1F89-9315-BCB5-90D021F5ED12}"/>
              </a:ext>
            </a:extLst>
          </p:cNvPr>
          <p:cNvSpPr txBox="1"/>
          <p:nvPr/>
        </p:nvSpPr>
        <p:spPr>
          <a:xfrm>
            <a:off x="9191093" y="1041503"/>
            <a:ext cx="1350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Q7EU-KRS/E</a:t>
            </a:r>
            <a:endParaRPr lang="en-US" sz="18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AD8ED41D-B245-C1C3-D907-D5519F37A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34813"/>
              </p:ext>
            </p:extLst>
          </p:nvPr>
        </p:nvGraphicFramePr>
        <p:xfrm>
          <a:off x="424172" y="4268176"/>
          <a:ext cx="11319312" cy="1017122"/>
        </p:xfrm>
        <a:graphic>
          <a:graphicData uri="http://schemas.openxmlformats.org/drawingml/2006/table">
            <a:tbl>
              <a:tblPr/>
              <a:tblGrid>
                <a:gridCol w="943276">
                  <a:extLst>
                    <a:ext uri="{9D8B030D-6E8A-4147-A177-3AD203B41FA5}">
                      <a16:colId xmlns:a16="http://schemas.microsoft.com/office/drawing/2014/main" val="1796330054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276904432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528814084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695724250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3635647491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791481731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224855020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1182979384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2810312999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1966129451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1052130205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2360948523"/>
                    </a:ext>
                  </a:extLst>
                </a:gridCol>
              </a:tblGrid>
              <a:tr h="222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B+G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97950"/>
                  </a:ext>
                </a:extLst>
              </a:tr>
              <a:tr h="198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Q7EU-13-KMZ/E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48636"/>
                  </a:ext>
                </a:extLst>
              </a:tr>
              <a:tr h="198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Q7EU-20-KMZ/E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02585"/>
                  </a:ext>
                </a:extLst>
              </a:tr>
              <a:tr h="198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Q7EU-25-KMZ/E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57876"/>
                  </a:ext>
                </a:extLst>
              </a:tr>
              <a:tr h="198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Q7EU-30-KMZ/E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r>
                        <a:rPr lang="cs-CZ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19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C55E9AB-373A-88CC-B7DC-FF7DF97FE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8764785" cy="519574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1C572B7-690E-C9C6-946E-5BB5572A6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85" y="0"/>
            <a:ext cx="3427215" cy="6858000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4B68BD1-CEAC-6BB2-A00F-D54094F46F6A}"/>
              </a:ext>
            </a:extLst>
          </p:cNvPr>
          <p:cNvGrpSpPr/>
          <p:nvPr/>
        </p:nvGrpSpPr>
        <p:grpSpPr>
          <a:xfrm>
            <a:off x="6041552" y="5703288"/>
            <a:ext cx="2227560" cy="916903"/>
            <a:chOff x="3793753" y="5717038"/>
            <a:chExt cx="2227560" cy="916903"/>
          </a:xfrm>
        </p:grpSpPr>
        <p:pic>
          <p:nvPicPr>
            <p:cNvPr id="7" name="Obrázek 6">
              <a:hlinkClick r:id="rId4"/>
              <a:extLst>
                <a:ext uri="{FF2B5EF4-FFF2-40B4-BE49-F238E27FC236}">
                  <a16:creationId xmlns:a16="http://schemas.microsoft.com/office/drawing/2014/main" id="{A5DD438C-B062-0EF1-FECE-C0DC6E2BD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753" y="5717038"/>
              <a:ext cx="944410" cy="916903"/>
            </a:xfrm>
            <a:prstGeom prst="rect">
              <a:avLst/>
            </a:prstGeom>
          </p:spPr>
        </p:pic>
        <p:pic>
          <p:nvPicPr>
            <p:cNvPr id="10" name="Obrázek 9">
              <a:hlinkClick r:id="rId6"/>
              <a:extLst>
                <a:ext uri="{FF2B5EF4-FFF2-40B4-BE49-F238E27FC236}">
                  <a16:creationId xmlns:a16="http://schemas.microsoft.com/office/drawing/2014/main" id="{540713E7-8548-42C9-48E3-57F4302C8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044" y="5717039"/>
              <a:ext cx="944410" cy="916902"/>
            </a:xfrm>
            <a:prstGeom prst="rect">
              <a:avLst/>
            </a:prstGeom>
          </p:spPr>
        </p:pic>
        <p:pic>
          <p:nvPicPr>
            <p:cNvPr id="11" name="Obrázek 10">
              <a:hlinkClick r:id="rId8"/>
              <a:extLst>
                <a:ext uri="{FF2B5EF4-FFF2-40B4-BE49-F238E27FC236}">
                  <a16:creationId xmlns:a16="http://schemas.microsoft.com/office/drawing/2014/main" id="{F2FC2E0F-C6B9-7B2B-D654-0ECAB1D5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6903" y="5717039"/>
              <a:ext cx="944410" cy="916902"/>
            </a:xfrm>
            <a:prstGeom prst="rect">
              <a:avLst/>
            </a:prstGeom>
          </p:spPr>
        </p:pic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8EFB34F-1563-1BE7-1BAC-5FE507B22178}"/>
              </a:ext>
            </a:extLst>
          </p:cNvPr>
          <p:cNvSpPr txBox="1"/>
          <p:nvPr/>
        </p:nvSpPr>
        <p:spPr>
          <a:xfrm>
            <a:off x="9368013" y="381982"/>
            <a:ext cx="25458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7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QUANTUM, a.s.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Brněnská 122/212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682 01 Vyškov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Tel.: 517 302 810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quantumas@quantumas.cz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www.quantumas.cz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600824-7551-74F5-D356-54C555C0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6115" y="4430158"/>
            <a:ext cx="2178719" cy="218207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1630E2A-9A9A-F81B-6DC6-7C25F99F1F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238" y="2678310"/>
            <a:ext cx="5185906" cy="5034860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07A5DB4D-99C5-12E8-DEE6-2EF0B78986C7}"/>
              </a:ext>
            </a:extLst>
          </p:cNvPr>
          <p:cNvGrpSpPr/>
          <p:nvPr/>
        </p:nvGrpSpPr>
        <p:grpSpPr>
          <a:xfrm>
            <a:off x="658296" y="-164770"/>
            <a:ext cx="2772586" cy="2636895"/>
            <a:chOff x="658296" y="-164770"/>
            <a:chExt cx="2772586" cy="2636895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5DAF8869-87CF-DC47-157F-B7770166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4464" y="0"/>
              <a:ext cx="2686418" cy="2472125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F0FB8D41-EC6D-AD3E-9DA5-D624DB24B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296" y="-164770"/>
              <a:ext cx="2686418" cy="2608173"/>
            </a:xfrm>
            <a:prstGeom prst="rect">
              <a:avLst/>
            </a:prstGeom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16ED98-7B73-5A28-F3A3-7645956EC071}"/>
              </a:ext>
            </a:extLst>
          </p:cNvPr>
          <p:cNvSpPr txBox="1"/>
          <p:nvPr/>
        </p:nvSpPr>
        <p:spPr>
          <a:xfrm>
            <a:off x="9368013" y="2106895"/>
            <a:ext cx="254582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7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QUANTUM Heating s.r.o.</a:t>
            </a:r>
          </a:p>
          <a:p>
            <a:r>
              <a:rPr lang="cs-CZ" sz="15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Pekná</a:t>
            </a:r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cesta 15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831 52 Bratislava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Tel.: 0902 200 798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quantumas@quantumas.sk</a:t>
            </a:r>
          </a:p>
          <a:p>
            <a:r>
              <a:rPr lang="cs-CZ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www.quantumas.sk</a:t>
            </a:r>
          </a:p>
        </p:txBody>
      </p:sp>
    </p:spTree>
    <p:extLst>
      <p:ext uri="{BB962C8B-B14F-4D97-AF65-F5344CB8AC3E}">
        <p14:creationId xmlns:p14="http://schemas.microsoft.com/office/powerpoint/2010/main" val="3013256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511</Words>
  <Application>Microsoft Office PowerPoint</Application>
  <PresentationFormat>Širokoúhlá obrazovka</PresentationFormat>
  <Paragraphs>217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Motiv Office</vt:lpstr>
      <vt:lpstr>ZMĚNA ve výrobním sortimentu</vt:lpstr>
      <vt:lpstr>Plynové ohřívače vody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Jiri Frank</dc:creator>
  <cp:lastModifiedBy>Jiří Bezrouk</cp:lastModifiedBy>
  <cp:revision>48</cp:revision>
  <dcterms:created xsi:type="dcterms:W3CDTF">2022-06-14T15:01:27Z</dcterms:created>
  <dcterms:modified xsi:type="dcterms:W3CDTF">2024-03-20T09:39:04Z</dcterms:modified>
</cp:coreProperties>
</file>